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1" r:id="rId8"/>
    <p:sldId id="269" r:id="rId9"/>
    <p:sldId id="270" r:id="rId10"/>
    <p:sldId id="271" r:id="rId11"/>
    <p:sldId id="262" r:id="rId12"/>
    <p:sldId id="272" r:id="rId13"/>
    <p:sldId id="273" r:id="rId14"/>
    <p:sldId id="263" r:id="rId15"/>
    <p:sldId id="274" r:id="rId16"/>
    <p:sldId id="275" r:id="rId17"/>
    <p:sldId id="264" r:id="rId18"/>
    <p:sldId id="276" r:id="rId19"/>
    <p:sldId id="277" r:id="rId20"/>
    <p:sldId id="279" r:id="rId21"/>
    <p:sldId id="278" r:id="rId22"/>
    <p:sldId id="265" r:id="rId23"/>
    <p:sldId id="266" r:id="rId24"/>
    <p:sldId id="280" r:id="rId25"/>
    <p:sldId id="281" r:id="rId26"/>
    <p:sldId id="282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F33EA8-B81A-4E27-A6E7-D3833BFCE60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A494551-F214-4A28-B466-0BBB45B93F48}">
      <dgm:prSet phldrT="[Текст]" custT="1"/>
      <dgm:spPr/>
      <dgm:t>
        <a:bodyPr/>
        <a:lstStyle/>
        <a:p>
          <a:r>
            <a:rPr lang="ru-RU" sz="2800" dirty="0" smtClean="0"/>
            <a:t>коммуникация</a:t>
          </a:r>
          <a:endParaRPr lang="ru-RU" sz="2800" dirty="0"/>
        </a:p>
      </dgm:t>
    </dgm:pt>
    <dgm:pt modelId="{F30DCFBA-86A1-4B18-AF6E-6C29A8CFB96C}" type="parTrans" cxnId="{84F25484-3642-442E-90FF-3B6FC4631AFD}">
      <dgm:prSet/>
      <dgm:spPr/>
      <dgm:t>
        <a:bodyPr/>
        <a:lstStyle/>
        <a:p>
          <a:endParaRPr lang="ru-RU"/>
        </a:p>
      </dgm:t>
    </dgm:pt>
    <dgm:pt modelId="{63EDD609-4FE7-4875-9A2A-88F22CF76B03}" type="sibTrans" cxnId="{84F25484-3642-442E-90FF-3B6FC4631AFD}">
      <dgm:prSet/>
      <dgm:spPr/>
      <dgm:t>
        <a:bodyPr/>
        <a:lstStyle/>
        <a:p>
          <a:endParaRPr lang="ru-RU"/>
        </a:p>
      </dgm:t>
    </dgm:pt>
    <dgm:pt modelId="{0E2CB0D6-020B-43EB-9A31-CB0BF93DDE85}">
      <dgm:prSet phldrT="[Текст]"/>
      <dgm:spPr/>
      <dgm:t>
        <a:bodyPr/>
        <a:lstStyle/>
        <a:p>
          <a:r>
            <a:rPr lang="ru-RU" dirty="0" smtClean="0"/>
            <a:t>социализация</a:t>
          </a:r>
          <a:endParaRPr lang="ru-RU" dirty="0"/>
        </a:p>
      </dgm:t>
    </dgm:pt>
    <dgm:pt modelId="{19DBC3E2-EE4E-4166-B512-04204FDB438B}" type="parTrans" cxnId="{2998686C-F28C-4452-AC7B-E68BEEC08A6F}">
      <dgm:prSet/>
      <dgm:spPr/>
      <dgm:t>
        <a:bodyPr/>
        <a:lstStyle/>
        <a:p>
          <a:endParaRPr lang="ru-RU"/>
        </a:p>
      </dgm:t>
    </dgm:pt>
    <dgm:pt modelId="{49EC3FEE-1F11-47E4-B6CE-E262A98DA34B}" type="sibTrans" cxnId="{2998686C-F28C-4452-AC7B-E68BEEC08A6F}">
      <dgm:prSet/>
      <dgm:spPr/>
      <dgm:t>
        <a:bodyPr/>
        <a:lstStyle/>
        <a:p>
          <a:endParaRPr lang="ru-RU"/>
        </a:p>
      </dgm:t>
    </dgm:pt>
    <dgm:pt modelId="{E743CB0D-D6F4-4503-81E1-32F44DF50744}">
      <dgm:prSet phldrT="[Текст]"/>
      <dgm:spPr/>
      <dgm:t>
        <a:bodyPr/>
        <a:lstStyle/>
        <a:p>
          <a:r>
            <a:rPr lang="ru-RU" dirty="0" smtClean="0"/>
            <a:t>познание</a:t>
          </a:r>
          <a:endParaRPr lang="ru-RU" dirty="0"/>
        </a:p>
      </dgm:t>
    </dgm:pt>
    <dgm:pt modelId="{C4B821C2-7B8D-4A76-A7FE-8B6A70C596A7}" type="parTrans" cxnId="{EB4B7568-7D11-49BF-B11C-1ED3E9848AF2}">
      <dgm:prSet/>
      <dgm:spPr/>
      <dgm:t>
        <a:bodyPr/>
        <a:lstStyle/>
        <a:p>
          <a:endParaRPr lang="ru-RU"/>
        </a:p>
      </dgm:t>
    </dgm:pt>
    <dgm:pt modelId="{BFA95426-0C72-44AC-8374-29ED2977DC10}" type="sibTrans" cxnId="{EB4B7568-7D11-49BF-B11C-1ED3E9848AF2}">
      <dgm:prSet/>
      <dgm:spPr/>
      <dgm:t>
        <a:bodyPr/>
        <a:lstStyle/>
        <a:p>
          <a:endParaRPr lang="ru-RU"/>
        </a:p>
      </dgm:t>
    </dgm:pt>
    <dgm:pt modelId="{7D413210-A768-4E6D-874B-7A523730922B}">
      <dgm:prSet phldrT="[Текст]"/>
      <dgm:spPr/>
      <dgm:t>
        <a:bodyPr/>
        <a:lstStyle/>
        <a:p>
          <a:r>
            <a:rPr lang="ru-RU" dirty="0" smtClean="0"/>
            <a:t>здоровье</a:t>
          </a:r>
          <a:endParaRPr lang="ru-RU" dirty="0"/>
        </a:p>
      </dgm:t>
    </dgm:pt>
    <dgm:pt modelId="{D3567D81-8FE0-4EB8-BEC9-13D28D6C1664}" type="parTrans" cxnId="{2992AF1D-E134-4EC2-B2C8-6C9FC3424ACB}">
      <dgm:prSet/>
      <dgm:spPr/>
      <dgm:t>
        <a:bodyPr/>
        <a:lstStyle/>
        <a:p>
          <a:endParaRPr lang="ru-RU"/>
        </a:p>
      </dgm:t>
    </dgm:pt>
    <dgm:pt modelId="{DB39A0B0-D917-486D-82CF-FF95CCEE0BE7}" type="sibTrans" cxnId="{2992AF1D-E134-4EC2-B2C8-6C9FC3424ACB}">
      <dgm:prSet/>
      <dgm:spPr/>
      <dgm:t>
        <a:bodyPr/>
        <a:lstStyle/>
        <a:p>
          <a:endParaRPr lang="ru-RU"/>
        </a:p>
      </dgm:t>
    </dgm:pt>
    <dgm:pt modelId="{8929A820-3BCF-4064-88A4-D3FA4A701455}" type="pres">
      <dgm:prSet presAssocID="{7BF33EA8-B81A-4E27-A6E7-D3833BFCE60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CE79FA-069F-4A31-96B7-CB76667CDAB3}" type="pres">
      <dgm:prSet presAssocID="{AA494551-F214-4A28-B466-0BBB45B93F48}" presName="centerShape" presStyleLbl="node0" presStyleIdx="0" presStyleCnt="1" custScaleX="144382"/>
      <dgm:spPr/>
      <dgm:t>
        <a:bodyPr/>
        <a:lstStyle/>
        <a:p>
          <a:endParaRPr lang="ru-RU"/>
        </a:p>
      </dgm:t>
    </dgm:pt>
    <dgm:pt modelId="{B338C0F5-EE49-49E8-BF99-803E8794055D}" type="pres">
      <dgm:prSet presAssocID="{19DBC3E2-EE4E-4166-B512-04204FDB438B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7EE5764A-10BF-49F4-B260-5074A2A48660}" type="pres">
      <dgm:prSet presAssocID="{0E2CB0D6-020B-43EB-9A31-CB0BF93DDE85}" presName="node" presStyleLbl="node1" presStyleIdx="0" presStyleCnt="3" custScaleX="116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0F961-F6C3-4D0F-BDEC-0B20E11983CD}" type="pres">
      <dgm:prSet presAssocID="{C4B821C2-7B8D-4A76-A7FE-8B6A70C596A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EAAF18B6-71EE-4378-99DA-5C1827563F0D}" type="pres">
      <dgm:prSet presAssocID="{E743CB0D-D6F4-4503-81E1-32F44DF507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A40C6-591C-4373-BCDC-5AB367A77EF9}" type="pres">
      <dgm:prSet presAssocID="{D3567D81-8FE0-4EB8-BEC9-13D28D6C1664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6AEBB1AB-943B-4305-8897-FF12D4C90488}" type="pres">
      <dgm:prSet presAssocID="{7D413210-A768-4E6D-874B-7A523730922B}" presName="node" presStyleLbl="node1" presStyleIdx="2" presStyleCnt="3" custRadScaleRad="101243" custRadScaleInc="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4B7568-7D11-49BF-B11C-1ED3E9848AF2}" srcId="{AA494551-F214-4A28-B466-0BBB45B93F48}" destId="{E743CB0D-D6F4-4503-81E1-32F44DF50744}" srcOrd="1" destOrd="0" parTransId="{C4B821C2-7B8D-4A76-A7FE-8B6A70C596A7}" sibTransId="{BFA95426-0C72-44AC-8374-29ED2977DC10}"/>
    <dgm:cxn modelId="{9A5F4B63-5B3D-4F2C-89C4-EA9ED27DB4D9}" type="presOf" srcId="{D3567D81-8FE0-4EB8-BEC9-13D28D6C1664}" destId="{EDAA40C6-591C-4373-BCDC-5AB367A77EF9}" srcOrd="0" destOrd="0" presId="urn:microsoft.com/office/officeart/2005/8/layout/radial4"/>
    <dgm:cxn modelId="{4CB6B4D2-76C7-4B21-B274-B5F7A42F069E}" type="presOf" srcId="{0E2CB0D6-020B-43EB-9A31-CB0BF93DDE85}" destId="{7EE5764A-10BF-49F4-B260-5074A2A48660}" srcOrd="0" destOrd="0" presId="urn:microsoft.com/office/officeart/2005/8/layout/radial4"/>
    <dgm:cxn modelId="{27B4E6BA-EDBF-4258-AF0C-2A568C087525}" type="presOf" srcId="{E743CB0D-D6F4-4503-81E1-32F44DF50744}" destId="{EAAF18B6-71EE-4378-99DA-5C1827563F0D}" srcOrd="0" destOrd="0" presId="urn:microsoft.com/office/officeart/2005/8/layout/radial4"/>
    <dgm:cxn modelId="{4229B647-5230-4150-82E5-16A7588E0CAA}" type="presOf" srcId="{7BF33EA8-B81A-4E27-A6E7-D3833BFCE60E}" destId="{8929A820-3BCF-4064-88A4-D3FA4A701455}" srcOrd="0" destOrd="0" presId="urn:microsoft.com/office/officeart/2005/8/layout/radial4"/>
    <dgm:cxn modelId="{84F25484-3642-442E-90FF-3B6FC4631AFD}" srcId="{7BF33EA8-B81A-4E27-A6E7-D3833BFCE60E}" destId="{AA494551-F214-4A28-B466-0BBB45B93F48}" srcOrd="0" destOrd="0" parTransId="{F30DCFBA-86A1-4B18-AF6E-6C29A8CFB96C}" sibTransId="{63EDD609-4FE7-4875-9A2A-88F22CF76B03}"/>
    <dgm:cxn modelId="{2992AF1D-E134-4EC2-B2C8-6C9FC3424ACB}" srcId="{AA494551-F214-4A28-B466-0BBB45B93F48}" destId="{7D413210-A768-4E6D-874B-7A523730922B}" srcOrd="2" destOrd="0" parTransId="{D3567D81-8FE0-4EB8-BEC9-13D28D6C1664}" sibTransId="{DB39A0B0-D917-486D-82CF-FF95CCEE0BE7}"/>
    <dgm:cxn modelId="{8E968D0D-8985-4775-88C4-9F40D2ACA765}" type="presOf" srcId="{19DBC3E2-EE4E-4166-B512-04204FDB438B}" destId="{B338C0F5-EE49-49E8-BF99-803E8794055D}" srcOrd="0" destOrd="0" presId="urn:microsoft.com/office/officeart/2005/8/layout/radial4"/>
    <dgm:cxn modelId="{D7D0E416-967E-4FCA-B4AE-FD08EDF048E8}" type="presOf" srcId="{7D413210-A768-4E6D-874B-7A523730922B}" destId="{6AEBB1AB-943B-4305-8897-FF12D4C90488}" srcOrd="0" destOrd="0" presId="urn:microsoft.com/office/officeart/2005/8/layout/radial4"/>
    <dgm:cxn modelId="{8CF80E7F-8815-4EC3-B9E1-7D511C744A85}" type="presOf" srcId="{C4B821C2-7B8D-4A76-A7FE-8B6A70C596A7}" destId="{09B0F961-F6C3-4D0F-BDEC-0B20E11983CD}" srcOrd="0" destOrd="0" presId="urn:microsoft.com/office/officeart/2005/8/layout/radial4"/>
    <dgm:cxn modelId="{2998686C-F28C-4452-AC7B-E68BEEC08A6F}" srcId="{AA494551-F214-4A28-B466-0BBB45B93F48}" destId="{0E2CB0D6-020B-43EB-9A31-CB0BF93DDE85}" srcOrd="0" destOrd="0" parTransId="{19DBC3E2-EE4E-4166-B512-04204FDB438B}" sibTransId="{49EC3FEE-1F11-47E4-B6CE-E262A98DA34B}"/>
    <dgm:cxn modelId="{10D773B9-25AB-4F5D-AEE8-D0D48FA436D5}" type="presOf" srcId="{AA494551-F214-4A28-B466-0BBB45B93F48}" destId="{31CE79FA-069F-4A31-96B7-CB76667CDAB3}" srcOrd="0" destOrd="0" presId="urn:microsoft.com/office/officeart/2005/8/layout/radial4"/>
    <dgm:cxn modelId="{8104F2E1-58C3-44D8-8F98-D9BFFB8C774E}" type="presParOf" srcId="{8929A820-3BCF-4064-88A4-D3FA4A701455}" destId="{31CE79FA-069F-4A31-96B7-CB76667CDAB3}" srcOrd="0" destOrd="0" presId="urn:microsoft.com/office/officeart/2005/8/layout/radial4"/>
    <dgm:cxn modelId="{EA4A03E3-F140-4036-BFAB-752BFCB08DD9}" type="presParOf" srcId="{8929A820-3BCF-4064-88A4-D3FA4A701455}" destId="{B338C0F5-EE49-49E8-BF99-803E8794055D}" srcOrd="1" destOrd="0" presId="urn:microsoft.com/office/officeart/2005/8/layout/radial4"/>
    <dgm:cxn modelId="{F3966BDC-2B58-45AA-8855-57F4B12727A6}" type="presParOf" srcId="{8929A820-3BCF-4064-88A4-D3FA4A701455}" destId="{7EE5764A-10BF-49F4-B260-5074A2A48660}" srcOrd="2" destOrd="0" presId="urn:microsoft.com/office/officeart/2005/8/layout/radial4"/>
    <dgm:cxn modelId="{A7472268-6303-4303-B788-FBDCD1235178}" type="presParOf" srcId="{8929A820-3BCF-4064-88A4-D3FA4A701455}" destId="{09B0F961-F6C3-4D0F-BDEC-0B20E11983CD}" srcOrd="3" destOrd="0" presId="urn:microsoft.com/office/officeart/2005/8/layout/radial4"/>
    <dgm:cxn modelId="{84BD0245-38BE-43C9-9437-52209F652B49}" type="presParOf" srcId="{8929A820-3BCF-4064-88A4-D3FA4A701455}" destId="{EAAF18B6-71EE-4378-99DA-5C1827563F0D}" srcOrd="4" destOrd="0" presId="urn:microsoft.com/office/officeart/2005/8/layout/radial4"/>
    <dgm:cxn modelId="{BE82430D-2D96-44DE-AAA8-3F5726489C9A}" type="presParOf" srcId="{8929A820-3BCF-4064-88A4-D3FA4A701455}" destId="{EDAA40C6-591C-4373-BCDC-5AB367A77EF9}" srcOrd="5" destOrd="0" presId="urn:microsoft.com/office/officeart/2005/8/layout/radial4"/>
    <dgm:cxn modelId="{8B7646C0-2202-4A12-99E2-8198FC2CC562}" type="presParOf" srcId="{8929A820-3BCF-4064-88A4-D3FA4A701455}" destId="{6AEBB1AB-943B-4305-8897-FF12D4C90488}" srcOrd="6" destOrd="0" presId="urn:microsoft.com/office/officeart/2005/8/layout/radial4"/>
  </dgm:cxnLst>
  <dgm:bg>
    <a:effectLst>
      <a:outerShdw blurRad="50800" dist="50800" dir="5400000" algn="ctr" rotWithShape="0">
        <a:schemeClr val="accent2">
          <a:lumMod val="40000"/>
          <a:lumOff val="60000"/>
        </a:schemeClr>
      </a:outerShdw>
    </a:effectLst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CE79FA-069F-4A31-96B7-CB76667CDAB3}">
      <dsp:nvSpPr>
        <dsp:cNvPr id="0" name=""/>
        <dsp:cNvSpPr/>
      </dsp:nvSpPr>
      <dsp:spPr>
        <a:xfrm>
          <a:off x="2658317" y="3080673"/>
          <a:ext cx="3286155" cy="22760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коммуникация</a:t>
          </a:r>
          <a:endParaRPr lang="ru-RU" sz="2800" kern="1200" dirty="0"/>
        </a:p>
      </dsp:txBody>
      <dsp:txXfrm>
        <a:off x="2658317" y="3080673"/>
        <a:ext cx="3286155" cy="2276014"/>
      </dsp:txXfrm>
    </dsp:sp>
    <dsp:sp modelId="{B338C0F5-EE49-49E8-BF99-803E8794055D}">
      <dsp:nvSpPr>
        <dsp:cNvPr id="0" name=""/>
        <dsp:cNvSpPr/>
      </dsp:nvSpPr>
      <dsp:spPr>
        <a:xfrm rot="12900000">
          <a:off x="1389129" y="2497684"/>
          <a:ext cx="1835245" cy="648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5764A-10BF-49F4-B260-5074A2A48660}">
      <dsp:nvSpPr>
        <dsp:cNvPr id="0" name=""/>
        <dsp:cNvSpPr/>
      </dsp:nvSpPr>
      <dsp:spPr>
        <a:xfrm>
          <a:off x="300865" y="1430803"/>
          <a:ext cx="2508427" cy="17297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социализация</a:t>
          </a:r>
          <a:endParaRPr lang="ru-RU" sz="2900" kern="1200" dirty="0"/>
        </a:p>
      </dsp:txBody>
      <dsp:txXfrm>
        <a:off x="300865" y="1430803"/>
        <a:ext cx="2508427" cy="1729771"/>
      </dsp:txXfrm>
    </dsp:sp>
    <dsp:sp modelId="{09B0F961-F6C3-4D0F-BDEC-0B20E11983CD}">
      <dsp:nvSpPr>
        <dsp:cNvPr id="0" name=""/>
        <dsp:cNvSpPr/>
      </dsp:nvSpPr>
      <dsp:spPr>
        <a:xfrm rot="16200000">
          <a:off x="3254984" y="1588126"/>
          <a:ext cx="2092821" cy="648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F18B6-71EE-4378-99DA-5C1827563F0D}">
      <dsp:nvSpPr>
        <dsp:cNvPr id="0" name=""/>
        <dsp:cNvSpPr/>
      </dsp:nvSpPr>
      <dsp:spPr>
        <a:xfrm>
          <a:off x="3220288" y="1162"/>
          <a:ext cx="2162213" cy="1729771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познание</a:t>
          </a:r>
          <a:endParaRPr lang="ru-RU" sz="2900" kern="1200" dirty="0"/>
        </a:p>
      </dsp:txBody>
      <dsp:txXfrm>
        <a:off x="3220288" y="1162"/>
        <a:ext cx="2162213" cy="1729771"/>
      </dsp:txXfrm>
    </dsp:sp>
    <dsp:sp modelId="{EDAA40C6-591C-4373-BCDC-5AB367A77EF9}">
      <dsp:nvSpPr>
        <dsp:cNvPr id="0" name=""/>
        <dsp:cNvSpPr/>
      </dsp:nvSpPr>
      <dsp:spPr>
        <a:xfrm rot="19526964">
          <a:off x="5391309" y="2499789"/>
          <a:ext cx="1870694" cy="64866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BB1AB-943B-4305-8897-FF12D4C90488}">
      <dsp:nvSpPr>
        <dsp:cNvPr id="0" name=""/>
        <dsp:cNvSpPr/>
      </dsp:nvSpPr>
      <dsp:spPr>
        <a:xfrm>
          <a:off x="6015925" y="1428769"/>
          <a:ext cx="2162213" cy="1729771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здоровье</a:t>
          </a:r>
          <a:endParaRPr lang="ru-RU" sz="2900" kern="1200" dirty="0"/>
        </a:p>
      </dsp:txBody>
      <dsp:txXfrm>
        <a:off x="6015925" y="1428769"/>
        <a:ext cx="2162213" cy="1729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89776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2112941"/>
            <a:ext cx="542928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3399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AB8DD-FCE6-42F2-A9E8-4EFFDBF65F12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8E37-1159-4DA8-9910-39ED8C91FA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6718206" cy="5429288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71472" y="214290"/>
            <a:ext cx="735811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889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казённое дошкольное образовательное учреждение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вида «Детский сад «Солнышко»»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приоритетным направлением художественно – эстетическое развитие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Методическая разработка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группе седьмого года жизни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«В родном посёлке солнце ярче светит…»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Разработчик: Скоморохова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Варвара Владимировна, воспитатель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В-Синячиха, 2013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IMG_0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98766"/>
            <a:ext cx="3071834" cy="310780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7251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№2«Найди одинаковые звуки»</a:t>
            </a:r>
            <a:endParaRPr lang="ru-RU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e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00306"/>
            <a:ext cx="37167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G:\19.02\ФОТО для Занятия\DSCF39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3643338" cy="27325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1142984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Детский сад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«Солнышко»                        Верхняя Синячиха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N24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7165"/>
            <a:ext cx="6700843" cy="500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929618" cy="18573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№3. Составьте у себя на столах звуковую схему слова </a:t>
            </a:r>
            <a:r>
              <a:rPr lang="ru-RU" sz="27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аптека</a:t>
            </a:r>
            <a: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обозначая гласные звуки красным цветом, согласные твердые – синим, </a:t>
            </a:r>
            <a:b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согласные мягкие – зеленым. </a:t>
            </a:r>
            <a:b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0" y="2428868"/>
          <a:ext cx="7715304" cy="1214446"/>
        </p:xfrm>
        <a:graphic>
          <a:graphicData uri="http://schemas.openxmlformats.org/drawingml/2006/table">
            <a:tbl>
              <a:tblPr/>
              <a:tblGrid>
                <a:gridCol w="1285884"/>
                <a:gridCol w="1285884"/>
                <a:gridCol w="1285884"/>
                <a:gridCol w="1285884"/>
                <a:gridCol w="1285884"/>
                <a:gridCol w="1285884"/>
              </a:tblGrid>
              <a:tr h="12144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N24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7165"/>
            <a:ext cx="6700843" cy="500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6116" y="5357826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Аптека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8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N24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6557967" cy="48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135732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№4. Составьте звуковую схему этого слова, обозначая гласные звуки красным цветом, согласные твердые  – синим, согласные мягкие – зеленым.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endParaRPr lang="ru-RU" sz="27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43041" y="2500306"/>
          <a:ext cx="5572167" cy="1071570"/>
        </p:xfrm>
        <a:graphic>
          <a:graphicData uri="http://schemas.openxmlformats.org/drawingml/2006/table">
            <a:tbl>
              <a:tblPr/>
              <a:tblGrid>
                <a:gridCol w="1113657"/>
                <a:gridCol w="1114951"/>
                <a:gridCol w="1113657"/>
                <a:gridCol w="1114951"/>
                <a:gridCol w="1114951"/>
              </a:tblGrid>
              <a:tr h="10715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N24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6557967" cy="48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00364" y="5286388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Почтовое отделение связи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10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24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14290"/>
            <a:ext cx="6872293" cy="514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№5. Сколько слов в названии этого здания? </a:t>
            </a:r>
            <a:b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Составьте схему словосочетания.</a:t>
            </a:r>
            <a:endParaRPr lang="ru-RU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1035819" y="2035959"/>
            <a:ext cx="785818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428728" y="2428868"/>
            <a:ext cx="135732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143240" y="2428868"/>
            <a:ext cx="128588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00562" y="2000240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48" y="292893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№6. Составьте звуковую схему слова </a:t>
            </a:r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500298" y="4000504"/>
          <a:ext cx="4857784" cy="714380"/>
        </p:xfrm>
        <a:graphic>
          <a:graphicData uri="http://schemas.openxmlformats.org/drawingml/2006/table">
            <a:tbl>
              <a:tblPr/>
              <a:tblGrid>
                <a:gridCol w="970302"/>
                <a:gridCol w="971557"/>
                <a:gridCol w="971557"/>
                <a:gridCol w="971557"/>
                <a:gridCol w="972811"/>
              </a:tblGrid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24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14290"/>
            <a:ext cx="6872293" cy="514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71736" y="5357826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школа (школа искусств)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16 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500034" y="357166"/>
          <a:ext cx="842968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G:\19.02\ФОТО для Занятия\стади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6872294" cy="515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tabLst>
                <a:tab pos="265113" algn="l"/>
              </a:tabLst>
            </a:pPr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№7. Составьте звуковую схему слова стадион, также как и предыдущие.</a:t>
            </a:r>
            <a:b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14416" y="1857364"/>
          <a:ext cx="6429419" cy="928694"/>
        </p:xfrm>
        <a:graphic>
          <a:graphicData uri="http://schemas.openxmlformats.org/drawingml/2006/table">
            <a:tbl>
              <a:tblPr/>
              <a:tblGrid>
                <a:gridCol w="917682"/>
                <a:gridCol w="917682"/>
                <a:gridCol w="918811"/>
                <a:gridCol w="918811"/>
                <a:gridCol w="918811"/>
                <a:gridCol w="918811"/>
                <a:gridCol w="918811"/>
              </a:tblGrid>
              <a:tr h="928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G:\19.02\ФОТО для Занятия\стади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6872294" cy="515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71802" y="5357826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Стадион «Орион»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18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G:\19.02\ФОТО для Занятия\DSCF3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7148521" cy="500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868" y="5286388"/>
            <a:ext cx="4143404" cy="85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Районная больница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1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 8. Отгадайте кроссворд:</a:t>
            </a:r>
            <a:r>
              <a:rPr lang="ru-RU" sz="2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1536" y="1428736"/>
          <a:ext cx="7429552" cy="1508760"/>
        </p:xfrm>
        <a:graphic>
          <a:graphicData uri="http://schemas.openxmlformats.org/drawingml/2006/table">
            <a:tbl>
              <a:tblPr/>
              <a:tblGrid>
                <a:gridCol w="928500"/>
                <a:gridCol w="928500"/>
                <a:gridCol w="928500"/>
                <a:gridCol w="928500"/>
                <a:gridCol w="928500"/>
                <a:gridCol w="928500"/>
                <a:gridCol w="929276"/>
                <a:gridCol w="929276"/>
              </a:tblGrid>
              <a:tr h="12144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Ь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</a:t>
                      </a:r>
                      <a:endParaRPr lang="ru-RU" sz="6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6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G:\19.02\ФОТО для Занятия\DSCF3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7148521" cy="500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868" y="5286388"/>
            <a:ext cx="4143404" cy="85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Районная больница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1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19.02\ФОТО для Занятия\DSCF3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5" y="3000372"/>
            <a:ext cx="4786315" cy="358973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572528" cy="2786058"/>
          </a:xfrm>
        </p:spPr>
        <p:txBody>
          <a:bodyPr/>
          <a:lstStyle/>
          <a:p>
            <a:pPr algn="just">
              <a:buNone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родном поселке солнце ярче светит,</a:t>
            </a:r>
          </a:p>
          <a:p>
            <a:pPr algn="just">
              <a:buNone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родном посёлке и черный хлеб вкусней,</a:t>
            </a:r>
          </a:p>
          <a:p>
            <a:pPr algn="just">
              <a:buNone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родном посёлке смеются звонче дети,</a:t>
            </a:r>
          </a:p>
          <a:p>
            <a:pPr algn="just">
              <a:buNone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родном поселке и небеса светлей.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6718206" cy="5429288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Documents and Settings\Admin\Рабочий стол\IMG_0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86190"/>
            <a:ext cx="2714644" cy="2746431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85720" y="214290"/>
            <a:ext cx="864399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889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казённое дошкольное образовательное учреждение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вида «Детский сад «Солнышко»»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приоритетным направлением художественно – эстетическое развитие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Скоморохова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Варвара Владимировна, воспитатель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Методическая разработка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непосредственно-образовательной 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с детьми седьмого года жизни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«В родном посёлке солнце ярче светит…»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509963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В-Синячиха, 2013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42910" y="1145208"/>
            <a:ext cx="792961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Педагогическая форма: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детской деятельности: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– исследовательская.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занимательной форме игры-путешествия обобщить и закрепить имеющиеся у детей знания и умения о звуковом и слоговом анализе слова.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472518" cy="65722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Уточнить прочность усвоения детьми знаний, умений и навыков, сформированных на занятиях по обучению грамоте.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учить применять их в практической деятельности – игре.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Учить узнавать знакомые места на фотографиях. 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умение анализировать и различать гласные и согласные, мягкие и твердые звуки.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умения работать со звуковой схемой слова, давать основные характеристики звуков.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Тренироваться в конструировании букв и чтении слов.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фонематический слух и внимание.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умение выделять из ряда слов слово, отличающееся от других по слоговой структуре.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внимание, память.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творчество в процессе общения со сверстником.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Способствовать воспитанию интереса к речевым играм, любовь к родному языку.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Воспитывать, умение работать в парах.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Способствовать воспитанию патриотических чувств, любви к малой родине.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любовь, чувство восхищения красотой родных мест.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25963"/>
          </a:xfrm>
        </p:spPr>
        <p:txBody>
          <a:bodyPr/>
          <a:lstStyle/>
          <a:p>
            <a:pPr marL="3175" indent="719138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прослеживается в формировании интегративных качеств ребёнка: любознательный, активный, эмоционально отзывчивый, овладевший средствами общения, имеющий представление о родном посёлке.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411" name="Picture 3" descr="G:\19.02\ФОТО для Занятия\DSCF3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428868"/>
            <a:ext cx="4833747" cy="3625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C:\Documents and Settings\Admin\Рабочий стол\Новая папка\карта синячихи00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07181"/>
            <a:ext cx="8501122" cy="569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715008" y="1643050"/>
            <a:ext cx="214314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86446" y="2285992"/>
            <a:ext cx="200020" cy="214314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72066" y="3071810"/>
            <a:ext cx="200020" cy="214314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357686" y="3357562"/>
            <a:ext cx="200020" cy="214314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6314" y="5143512"/>
            <a:ext cx="200020" cy="214314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14348" y="2857496"/>
            <a:ext cx="285752" cy="28575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14348" y="214290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Карта п. Верхняя Синячиха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628"/>
            <a:ext cx="6813947" cy="51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Задание № 1 «Найди букву»</a:t>
            </a:r>
            <a:endParaRPr lang="ru-RU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14414" y="1214422"/>
          <a:ext cx="6929482" cy="4572030"/>
        </p:xfrm>
        <a:graphic>
          <a:graphicData uri="http://schemas.openxmlformats.org/drawingml/2006/table">
            <a:tbl>
              <a:tblPr/>
              <a:tblGrid>
                <a:gridCol w="1154718"/>
                <a:gridCol w="1154718"/>
                <a:gridCol w="1154718"/>
                <a:gridCol w="1154718"/>
                <a:gridCol w="1154718"/>
                <a:gridCol w="1155892"/>
              </a:tblGrid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Arial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Б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Arial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Arial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Arial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Ё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Ж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З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П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Ф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Х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Ц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Щ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Ъ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Э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Ю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latin typeface="Arial"/>
                          <a:ea typeface="Calibri"/>
                          <a:cs typeface="Times New Roman"/>
                        </a:rPr>
                        <a:t>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628"/>
            <a:ext cx="6813947" cy="51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57620" y="5357826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«Солнышко»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Улица Октябрьская дом 4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255</TotalTime>
  <Words>509</Words>
  <Application>Microsoft Office PowerPoint</Application>
  <PresentationFormat>Экран (4:3)</PresentationFormat>
  <Paragraphs>137</Paragraphs>
  <Slides>27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Тема1</vt:lpstr>
      <vt:lpstr>   </vt:lpstr>
      <vt:lpstr>Слайд 2</vt:lpstr>
      <vt:lpstr>Слайд 3</vt:lpstr>
      <vt:lpstr>Слайд 4</vt:lpstr>
      <vt:lpstr>Слайд 5</vt:lpstr>
      <vt:lpstr>Слайд 6</vt:lpstr>
      <vt:lpstr>Слайд 7</vt:lpstr>
      <vt:lpstr>Задание № 1 «Найди букву»</vt:lpstr>
      <vt:lpstr>Слайд 9</vt:lpstr>
      <vt:lpstr>Задание №2«Найди одинаковые звуки»</vt:lpstr>
      <vt:lpstr>Слайд 11</vt:lpstr>
      <vt:lpstr>       Задание №3. Составьте у себя на столах звуковую схему слова аптека, обозначая гласные звуки красным цветом, согласные твердые – синим,  согласные мягкие – зеленым.          </vt:lpstr>
      <vt:lpstr>Слайд 13</vt:lpstr>
      <vt:lpstr>Слайд 14</vt:lpstr>
      <vt:lpstr> Задание №4. Составьте звуковую схему этого слова, обозначая гласные звуки красным цветом, согласные твердые  – синим, согласные мягкие – зеленым. </vt:lpstr>
      <vt:lpstr>Слайд 16</vt:lpstr>
      <vt:lpstr>Слайд 17</vt:lpstr>
      <vt:lpstr>Задание №5. Сколько слов в названии этого здания?  Составьте схему словосочетания.</vt:lpstr>
      <vt:lpstr>Слайд 19</vt:lpstr>
      <vt:lpstr>Слайд 20</vt:lpstr>
      <vt:lpstr>Задание №7. Составьте звуковую схему слова стадион, также как и предыдущие. </vt:lpstr>
      <vt:lpstr>Слайд 22</vt:lpstr>
      <vt:lpstr>Слайд 23</vt:lpstr>
      <vt:lpstr>Задание № 8. Отгадайте кроссворд: </vt:lpstr>
      <vt:lpstr>Слайд 25</vt:lpstr>
      <vt:lpstr>Слайд 26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321</dc:creator>
  <cp:lastModifiedBy>321</cp:lastModifiedBy>
  <cp:revision>28</cp:revision>
  <dcterms:created xsi:type="dcterms:W3CDTF">2013-02-15T08:21:53Z</dcterms:created>
  <dcterms:modified xsi:type="dcterms:W3CDTF">2013-02-19T03:13:36Z</dcterms:modified>
</cp:coreProperties>
</file>